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A5"/>
    <a:srgbClr val="008FC3"/>
    <a:srgbClr val="FFA62B"/>
    <a:srgbClr val="BBD7FF"/>
    <a:srgbClr val="4769A4"/>
    <a:srgbClr val="0084B4"/>
    <a:srgbClr val="1D487F"/>
    <a:srgbClr val="0F4F98"/>
    <a:srgbClr val="3AB4F2"/>
    <a:srgbClr val="C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8"/>
    <p:restoredTop sz="94626"/>
  </p:normalViewPr>
  <p:slideViewPr>
    <p:cSldViewPr snapToGrid="0">
      <p:cViewPr varScale="1">
        <p:scale>
          <a:sx n="99" d="100"/>
          <a:sy n="99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328479-FF37-BCBE-E62D-48E136170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067E0-CEB8-6F52-9B6F-7B490E92AB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676B3-E954-6F4F-A53F-2615E9F1DFFC}" type="datetimeFigureOut">
              <a:rPr lang="en-CN" smtClean="0"/>
              <a:t>04/22/2024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A159A-66A2-4EB3-CFA6-D21A5DC4A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C752E-CEE6-B178-A2EE-A3E91C37F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209C-FB18-3D4D-8352-9A7FDD9F18D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8250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472D7-114D-1446-91EE-447E8B18E6F0}" type="datetimeFigureOut">
              <a:rPr lang="en-CN" smtClean="0"/>
              <a:t>04/22/2024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C124D-6F37-8E47-B98E-9BC0F2C19E2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5558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B25-B413-40F9-CE06-09571E888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6B42-23E8-0B03-F22F-907F07D7B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5FC8E-4730-5691-06E6-23395D6F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E40B-96B0-154B-A17A-0615EF191E60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04A-96D4-1E4C-0139-92C387FF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AF0E-EB43-4B50-CDF9-7D9CB9A4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657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D830-16CE-0C0F-FE86-AADEBA0F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C9305-5A56-7B82-6821-B2BB8EBC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E24E-47B7-BD8E-A6A3-15386B9C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1B649-3DF0-604A-BD43-EB068BDBF063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51942-C75C-A37C-D79D-50CF6D34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D7679-D69A-FE24-5F98-533FF716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705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29770-C080-038C-1057-31FFAC00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FE353-0F73-084F-2999-E4BB12556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DFB3-211C-FDDD-E131-0B5218C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57BC-28B0-BD4B-9158-C70BD63FBB87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D286-DD8A-B4C9-BF38-93E0B649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8ED0-A3C3-C634-B3BB-5416CF91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790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B546-0FE6-085B-92B9-A92BA8A3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392" y="136525"/>
            <a:ext cx="7375216" cy="767760"/>
          </a:xfrm>
        </p:spPr>
        <p:txBody>
          <a:bodyPr/>
          <a:lstStyle>
            <a:lvl1pPr algn="ctr">
              <a:defRPr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5B55-2F64-734F-0A36-E0D17926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4351338"/>
          </a:xfrm>
        </p:spPr>
        <p:txBody>
          <a:bodyPr/>
          <a:lstStyle>
            <a:lvl1pPr marL="317500" indent="-317500"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>
                <a:latin typeface="Helvetica" pitchFamily="2" charset="0"/>
                <a:cs typeface="Arial" panose="020B0604020202020204" pitchFamily="34" charset="0"/>
              </a:defRPr>
            </a:lvl1pPr>
            <a:lvl2pPr marL="714375" indent="-257175">
              <a:buClr>
                <a:srgbClr val="C00000"/>
              </a:buClr>
              <a:buSzPct val="140000"/>
              <a:tabLst/>
              <a:defRPr>
                <a:latin typeface="Helvetica" pitchFamily="2" charset="0"/>
                <a:cs typeface="Arial" panose="020B0604020202020204" pitchFamily="34" charset="0"/>
              </a:defRPr>
            </a:lvl2pPr>
            <a:lvl3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3pPr>
            <a:lvl4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4pPr>
            <a:lvl5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C538-5244-7824-6AEC-B97182AC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C7A9-8E6E-224F-BA5C-C4DE8685BD96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9D7-9EFE-26D6-87BC-17EB54F5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317B-BC26-8D98-70D3-916A5FC1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Helvetica" pitchFamily="2" charset="0"/>
              </a:defRPr>
            </a:lvl1pPr>
          </a:lstStyle>
          <a:p>
            <a:fld id="{BD27C9A7-3197-3643-9634-DE32A04B23B5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521C-24A3-78E8-5506-6FD809540999}"/>
              </a:ext>
            </a:extLst>
          </p:cNvPr>
          <p:cNvSpPr txBox="1"/>
          <p:nvPr userDrawn="1"/>
        </p:nvSpPr>
        <p:spPr>
          <a:xfrm>
            <a:off x="118084" y="6499404"/>
            <a:ext cx="94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Xiyang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Liu</a:t>
            </a:r>
            <a:endParaRPr lang="en-CN" sz="1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E72B7-B5B7-2474-8674-54627023AEE2}"/>
              </a:ext>
            </a:extLst>
          </p:cNvPr>
          <p:cNvSpPr txBox="1"/>
          <p:nvPr userDrawn="1"/>
        </p:nvSpPr>
        <p:spPr>
          <a:xfrm>
            <a:off x="1022557" y="6499404"/>
            <a:ext cx="3618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Heterogeneous Knowledge Graph Neural Network</a:t>
            </a:r>
            <a:endParaRPr lang="en-CN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1BC3BF-996D-44E9-15FB-2434CEF05957}"/>
              </a:ext>
            </a:extLst>
          </p:cNvPr>
          <p:cNvCxnSpPr>
            <a:cxnSpLocks/>
          </p:cNvCxnSpPr>
          <p:nvPr userDrawn="1"/>
        </p:nvCxnSpPr>
        <p:spPr>
          <a:xfrm>
            <a:off x="1002890" y="6556071"/>
            <a:ext cx="0" cy="14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66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6BF8-2F14-1EFF-4C26-2D075A4C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CA453-0CD3-F8EB-9BC3-6AED57E3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FF6C-996C-4E9C-10E7-6C9523A5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4267-8BFE-8F43-BBFC-4A17AB09B15E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B60DC-9A85-52B8-A6D3-092FBD4A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75776-DE48-5B8A-8BEA-FCA899C3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403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E29-18C7-6D57-786A-A3E69308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84DB-7E63-BA7E-BF1C-A5B2BB36D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67B89-E2ED-F587-3638-26DB310AF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8448F-5714-4E45-0F44-4E6B93E6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ECDA-6616-DD4E-98BC-B53EB4AB8614}" type="datetime1">
              <a:rPr lang="en-US" smtClean="0"/>
              <a:t>4/22/2024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703E-80D3-7F20-52CB-DF2EB04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0CA5B-FFEF-0E59-D753-CFDCFD0E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774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CAC9-5AE2-AE3A-E9BD-F9F905E8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F47E4-2A4E-3A38-8640-F79E0013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9451F-4C1E-E157-B294-5D0FAF903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C484-D9C3-7CF9-BDF2-971E64660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14494-9AB2-D632-A3EA-766117C22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3CD78-7BAB-5824-27C2-15CAD960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F898-D3C0-DC45-8EC0-40033B814F89}" type="datetime1">
              <a:rPr lang="en-US" smtClean="0"/>
              <a:t>4/22/2024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76B95-89EC-2D9E-D138-F82A7268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B140E-FA36-97F3-6484-8A7E8980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176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41A-4759-9ED5-3CC9-F447A406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74869-18CF-69AB-5D81-E57CAF5E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60BB8-74E1-1E48-B1B0-3E51E99DBE60}" type="datetime1">
              <a:rPr lang="en-US" smtClean="0"/>
              <a:t>4/22/2024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5D9D1-B1AA-28F2-0C73-FD2DDECF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1C69-DF13-BDFE-3361-7EF45ADC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782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AB915-0FF6-8BF7-9A60-B6929A21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8765-5BB5-854F-B18A-B8BBABB95583}" type="datetime1">
              <a:rPr lang="en-US" smtClean="0"/>
              <a:t>4/22/2024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128FB-519A-174D-831E-A1B0D524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9FA5-3E8E-C198-0CCC-2FF08EE4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701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DF1-3987-8A07-1623-2A3F0954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3D0B-1D29-24B3-6A12-D1D39E28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5749-85CC-E110-42B1-AAA538B9E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2A233-E289-5184-75AF-65808D35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7835-CA98-5649-9A83-FA7225433C8C}" type="datetime1">
              <a:rPr lang="en-US" smtClean="0"/>
              <a:t>4/22/2024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C32E-2A68-9188-C9E5-3D3EE453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40671-9D00-D690-7EBE-9C513BEE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781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3F8B-2851-FB1B-7598-787F7969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10778-EF68-CA9E-083D-049DA5867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78150-C7ED-6286-C55E-7471542C1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474BB-4D7E-55D4-3699-BCF27BD2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94B-1F0E-AB43-BCE5-A6DE6D4978B1}" type="datetime1">
              <a:rPr lang="en-US" smtClean="0"/>
              <a:t>4/22/2024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D0976-A124-B098-E41C-7BAB19A9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3889E-2F59-5D42-E199-BF408AB6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4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AA5C2-A17F-D26F-5DE7-B925EC5B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F33F-2844-EDE8-1CAD-7C0A02DA3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A365-391E-3B26-BB92-2524C80F3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0032-45B5-2845-90AD-105B69B02B16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F586-2634-CF0D-AC1A-42E3C0412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19A8A-8A76-6217-D644-B188F749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1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uxiyang641/HKG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9E2E-F2C9-8556-9A61-C8D562C5E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823" y="1148001"/>
            <a:ext cx="10145486" cy="23876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elvetica" pitchFamily="2" charset="0"/>
                <a:cs typeface="Arial" panose="020B0604020202020204" pitchFamily="34" charset="0"/>
              </a:rPr>
              <a:t>Heterogeneous Graph Neural Network with Hypernetworks for </a:t>
            </a:r>
            <a:br>
              <a:rPr lang="en-US" sz="4400" dirty="0">
                <a:latin typeface="Helvetica" pitchFamily="2" charset="0"/>
                <a:cs typeface="Arial" panose="020B0604020202020204" pitchFamily="34" charset="0"/>
              </a:rPr>
            </a:br>
            <a:r>
              <a:rPr lang="en-US" sz="4400" dirty="0">
                <a:latin typeface="Helvetica" pitchFamily="2" charset="0"/>
                <a:cs typeface="Arial" panose="020B0604020202020204" pitchFamily="34" charset="0"/>
              </a:rPr>
              <a:t>Knowledge Graph Embedding</a:t>
            </a:r>
            <a:endParaRPr lang="en-CN" sz="44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BA0CF-860F-7926-068F-52C9C1D99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1"/>
            <a:ext cx="9144000" cy="1357697"/>
          </a:xfrm>
        </p:spPr>
        <p:txBody>
          <a:bodyPr/>
          <a:lstStyle/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Xiyang Liu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 Tong Zhu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 Huobin Tan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 and Richong Zhang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2</a:t>
            </a:r>
          </a:p>
          <a:p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School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Software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SKLSDE, School of Computer Science and Engineering</a:t>
            </a:r>
            <a:endParaRPr lang="en-CN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230C2-D5CF-7661-FAB4-E40B8B383CEE}"/>
              </a:ext>
            </a:extLst>
          </p:cNvPr>
          <p:cNvSpPr/>
          <p:nvPr/>
        </p:nvSpPr>
        <p:spPr>
          <a:xfrm>
            <a:off x="-1" y="-18416"/>
            <a:ext cx="12192001" cy="751615"/>
          </a:xfrm>
          <a:prstGeom prst="rect">
            <a:avLst/>
          </a:prstGeom>
          <a:solidFill>
            <a:srgbClr val="1D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B09A29-F93C-FEB9-A7B2-BA6FBE63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11" y="-18416"/>
            <a:ext cx="753935" cy="753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5C3DB-E45E-5A94-D840-A0E115298284}"/>
              </a:ext>
            </a:extLst>
          </p:cNvPr>
          <p:cNvSpPr txBox="1"/>
          <p:nvPr/>
        </p:nvSpPr>
        <p:spPr>
          <a:xfrm>
            <a:off x="3233672" y="149455"/>
            <a:ext cx="249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Beihang</a:t>
            </a:r>
            <a:r>
              <a:rPr lang="zh-CN" alt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University</a:t>
            </a:r>
            <a:endParaRPr lang="en-CN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FDB6717-DBBD-7F70-6D0D-1310CBCDA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790" y="195606"/>
            <a:ext cx="2197642" cy="29600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DC878C-E2CE-F62B-539E-BF0A43FEA4D4}"/>
              </a:ext>
            </a:extLst>
          </p:cNvPr>
          <p:cNvCxnSpPr>
            <a:cxnSpLocks/>
          </p:cNvCxnSpPr>
          <p:nvPr/>
        </p:nvCxnSpPr>
        <p:spPr>
          <a:xfrm>
            <a:off x="3201751" y="139623"/>
            <a:ext cx="0" cy="4001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08745-7B4E-05BA-35BB-1B88164BBD6A}"/>
              </a:ext>
            </a:extLst>
          </p:cNvPr>
          <p:cNvSpPr/>
          <p:nvPr/>
        </p:nvSpPr>
        <p:spPr>
          <a:xfrm>
            <a:off x="-1" y="6736133"/>
            <a:ext cx="12192001" cy="139623"/>
          </a:xfrm>
          <a:prstGeom prst="rect">
            <a:avLst/>
          </a:prstGeom>
          <a:solidFill>
            <a:srgbClr val="1D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6" name="Picture 2" descr="ISWC 2022">
            <a:extLst>
              <a:ext uri="{FF2B5EF4-FFF2-40B4-BE49-F238E27FC236}">
                <a16:creationId xmlns:a16="http://schemas.microsoft.com/office/drawing/2014/main" id="{E5EE24A4-CFA5-8D2F-325A-E924CBAA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47" y="-15908"/>
            <a:ext cx="2729623" cy="7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83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9DF476-9ED7-D2AE-46BD-9B72E9876C15}"/>
              </a:ext>
            </a:extLst>
          </p:cNvPr>
          <p:cNvSpPr/>
          <p:nvPr/>
        </p:nvSpPr>
        <p:spPr>
          <a:xfrm>
            <a:off x="0" y="6479458"/>
            <a:ext cx="4375355" cy="378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47BDE-0DB3-6868-BEA8-0CEB763E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886D9-1D48-88DB-D78A-B86A7407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9017"/>
            <a:ext cx="10515600" cy="920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61CD4-73BA-58F3-E7FE-4F604BBC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10</a:t>
            </a:fld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8DF7A-836A-DA19-31CE-6C08082F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0369"/>
            <a:ext cx="7772400" cy="5431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4A4F9-6C01-3009-C73A-88670D52C41E}"/>
              </a:ext>
            </a:extLst>
          </p:cNvPr>
          <p:cNvSpPr/>
          <p:nvPr/>
        </p:nvSpPr>
        <p:spPr>
          <a:xfrm>
            <a:off x="2209800" y="6313435"/>
            <a:ext cx="7772400" cy="378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992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CE1C-9E69-3400-E192-6EE7A966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31"/>
            <a:ext cx="10515600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F9313-5E6B-8E50-DC50-366AED44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9697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TransH</a:t>
            </a:r>
            <a:r>
              <a:rPr lang="zh-CN" altLang="en-US" dirty="0"/>
              <a:t> </a:t>
            </a:r>
            <a:r>
              <a:rPr lang="en-US" altLang="zh-CN" dirty="0"/>
              <a:t>(Wang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al.),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classes:</a:t>
            </a:r>
            <a:r>
              <a:rPr lang="zh-CN" altLang="en-US" dirty="0"/>
              <a:t> </a:t>
            </a:r>
            <a:r>
              <a:rPr lang="en-US" altLang="zh-CN" dirty="0"/>
              <a:t>1-to-1, 1-to-N, N-to-1, and N-to-N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55CE-F9F2-2736-802E-AE99F2D9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11</a:t>
            </a:fld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EA95A-9A46-0F28-7DE8-C1DF2B5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4763"/>
            <a:ext cx="7772400" cy="2611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5A47D-7803-440A-53FB-5061ADFE779E}"/>
              </a:ext>
            </a:extLst>
          </p:cNvPr>
          <p:cNvSpPr txBox="1"/>
          <p:nvPr/>
        </p:nvSpPr>
        <p:spPr>
          <a:xfrm>
            <a:off x="5312773" y="5019947"/>
            <a:ext cx="1566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FB15k-237</a:t>
            </a:r>
            <a:endParaRPr lang="en-CN" sz="2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B416B-8997-0EC5-7EEE-E3E8DC9D4DEC}"/>
              </a:ext>
            </a:extLst>
          </p:cNvPr>
          <p:cNvSpPr txBox="1"/>
          <p:nvPr/>
        </p:nvSpPr>
        <p:spPr>
          <a:xfrm>
            <a:off x="838200" y="5494575"/>
            <a:ext cx="9148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HKGN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performs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better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for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complex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relations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including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1-N,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N-1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and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N-N</a:t>
            </a:r>
            <a:endParaRPr lang="en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7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8957-8393-475E-9E96-830358D0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40737-44C9-8E3E-12A0-5F82DAF54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2135"/>
            <a:ext cx="10515600" cy="2306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R</a:t>
            </a:r>
            <a:r>
              <a:rPr lang="en-US" sz="2400" dirty="0"/>
              <a:t>emoving </a:t>
            </a:r>
            <a:r>
              <a:rPr lang="en-US" sz="2400" dirty="0">
                <a:solidFill>
                  <a:srgbClr val="008FC3"/>
                </a:solidFill>
              </a:rPr>
              <a:t>relational convolution </a:t>
            </a:r>
            <a:r>
              <a:rPr lang="en-US" sz="2400" dirty="0"/>
              <a:t>leads to all metrics (MRR, Hits@1, 3, and 10) degradation</a:t>
            </a:r>
            <a:r>
              <a:rPr lang="en-US" altLang="zh-CN" sz="2400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E</a:t>
            </a:r>
            <a:r>
              <a:rPr lang="en-US" sz="2400" dirty="0"/>
              <a:t>liminating </a:t>
            </a:r>
            <a:r>
              <a:rPr lang="en-US" sz="2400" dirty="0">
                <a:solidFill>
                  <a:srgbClr val="008FC3"/>
                </a:solidFill>
              </a:rPr>
              <a:t>hypernetworks</a:t>
            </a:r>
            <a:r>
              <a:rPr lang="en-US" sz="2400" dirty="0"/>
              <a:t> leads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en-US" sz="2400" dirty="0"/>
              <a:t> 122x (FB15k-237) and 2.7x (WN18RR) more parameters and simultaneously worse performance</a:t>
            </a:r>
            <a:r>
              <a:rPr lang="en-US" altLang="zh-CN" sz="2400" dirty="0"/>
              <a:t>.</a:t>
            </a:r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B1835-B0E0-4E3C-B820-64CD4681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12</a:t>
            </a:fld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1A145-15A8-1861-B66D-4D7B273A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18" y="1928124"/>
            <a:ext cx="6843763" cy="2105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9CD3C-5F44-2A63-2B62-5458955F6796}"/>
              </a:ext>
            </a:extLst>
          </p:cNvPr>
          <p:cNvSpPr txBox="1"/>
          <p:nvPr/>
        </p:nvSpPr>
        <p:spPr>
          <a:xfrm>
            <a:off x="3102297" y="1096550"/>
            <a:ext cx="5508303" cy="831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4F9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Conv.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denotes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relational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convolution</a:t>
            </a:r>
          </a:p>
          <a:p>
            <a:pPr marL="3175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4F9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Hyper.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denotes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hypernetworks</a:t>
            </a:r>
            <a:endParaRPr kumimoji="0" lang="en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BBAF51-D67B-61F6-D6E4-14DD2F7EC559}"/>
              </a:ext>
            </a:extLst>
          </p:cNvPr>
          <p:cNvSpPr/>
          <p:nvPr/>
        </p:nvSpPr>
        <p:spPr>
          <a:xfrm>
            <a:off x="3755006" y="2848364"/>
            <a:ext cx="5675671" cy="29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C6065-3220-FD55-9A66-38DE5ED8B063}"/>
              </a:ext>
            </a:extLst>
          </p:cNvPr>
          <p:cNvSpPr/>
          <p:nvPr/>
        </p:nvSpPr>
        <p:spPr>
          <a:xfrm>
            <a:off x="3755006" y="3713348"/>
            <a:ext cx="5675671" cy="29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690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8C8-4EE1-F5F2-9460-1B782D1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altLang="zh-CN" dirty="0"/>
              <a:t>ff</a:t>
            </a:r>
            <a:r>
              <a:rPr lang="en-US" dirty="0"/>
              <a:t>ect of Relational Convolution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3FB7-47CB-CBDA-C63C-268DA4B1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13</a:t>
            </a:fld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ED164-94EF-CC77-7EF5-A191D0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3" y="2481172"/>
            <a:ext cx="4790837" cy="3034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1C557-071A-F2B2-E7A0-838EC1BB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19" y="2481172"/>
            <a:ext cx="4791600" cy="3034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31752-B752-AFF6-D245-99C7B38DC5BC}"/>
              </a:ext>
            </a:extLst>
          </p:cNvPr>
          <p:cNvSpPr txBox="1"/>
          <p:nvPr/>
        </p:nvSpPr>
        <p:spPr>
          <a:xfrm>
            <a:off x="2717830" y="5567820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FB15k-237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E3194-B09C-78A4-4F77-EBD6E9E8EA77}"/>
              </a:ext>
            </a:extLst>
          </p:cNvPr>
          <p:cNvSpPr txBox="1"/>
          <p:nvPr/>
        </p:nvSpPr>
        <p:spPr>
          <a:xfrm>
            <a:off x="8164418" y="556782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WN18RR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E02C1-C275-D9A2-2FFC-3F2E39586DA8}"/>
              </a:ext>
            </a:extLst>
          </p:cNvPr>
          <p:cNvSpPr txBox="1"/>
          <p:nvPr/>
        </p:nvSpPr>
        <p:spPr>
          <a:xfrm>
            <a:off x="904673" y="1308008"/>
            <a:ext cx="10033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400" dirty="0">
                <a:latin typeface="Helvetica" pitchFamily="2" charset="0"/>
              </a:rPr>
              <a:t>H</a:t>
            </a:r>
            <a:r>
              <a:rPr lang="en-US" altLang="zh-CN" sz="2400" dirty="0">
                <a:latin typeface="Helvetica" pitchFamily="2" charset="0"/>
              </a:rPr>
              <a:t>ow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 prediction results of </a:t>
            </a:r>
            <a:r>
              <a:rPr lang="en-US" altLang="zh-CN" sz="2400" dirty="0">
                <a:solidFill>
                  <a:srgbClr val="008FC3"/>
                </a:solidFill>
                <a:latin typeface="Helvetica" pitchFamily="2" charset="0"/>
              </a:rPr>
              <a:t>entities with different degrees</a:t>
            </a:r>
            <a:r>
              <a:rPr lang="en-US" altLang="zh-CN" sz="2400" dirty="0">
                <a:latin typeface="Helvetica" pitchFamily="2" charset="0"/>
              </a:rPr>
              <a:t> can be affected by the relational convolution.</a:t>
            </a:r>
            <a:endParaRPr lang="en-CN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77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1F36-CFE5-2083-E0CF-401D7D32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ff</a:t>
            </a:r>
            <a:r>
              <a:rPr lang="en-US" dirty="0"/>
              <a:t>ect of Hypernetworks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27F0-B434-AA63-2A71-81D26F07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14</a:t>
            </a:fld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CF6D4-7459-C345-E8A3-DE8527BA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3" y="2437735"/>
            <a:ext cx="5216013" cy="3303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427F67-5DAB-2A34-E8BE-28B8FA56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9" y="2437734"/>
            <a:ext cx="5216400" cy="3303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173407-B396-180A-B21E-C8CF247E7D47}"/>
              </a:ext>
            </a:extLst>
          </p:cNvPr>
          <p:cNvSpPr txBox="1"/>
          <p:nvPr/>
        </p:nvSpPr>
        <p:spPr>
          <a:xfrm>
            <a:off x="904673" y="1308008"/>
            <a:ext cx="944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impact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reducing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numerous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trainable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(may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be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meaningless)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parameters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FB15k-237.</a:t>
            </a:r>
            <a:endParaRPr lang="en-CN" sz="24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00568-10E6-94BB-2E0E-46EEE23C0F61}"/>
              </a:ext>
            </a:extLst>
          </p:cNvPr>
          <p:cNvSpPr txBox="1"/>
          <p:nvPr/>
        </p:nvSpPr>
        <p:spPr>
          <a:xfrm>
            <a:off x="2914475" y="5741210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Training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loss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33065-9C8E-A470-6079-3D8DFB598372}"/>
              </a:ext>
            </a:extLst>
          </p:cNvPr>
          <p:cNvSpPr txBox="1"/>
          <p:nvPr/>
        </p:nvSpPr>
        <p:spPr>
          <a:xfrm>
            <a:off x="8091160" y="5741210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MRR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valid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set</a:t>
            </a:r>
            <a:endParaRPr lang="en-C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57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1F36-CFE5-2083-E0CF-401D7D32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ff</a:t>
            </a:r>
            <a:r>
              <a:rPr lang="en-US" dirty="0"/>
              <a:t>ect of Hypernetworks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27F0-B434-AA63-2A71-81D26F07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15</a:t>
            </a:fld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73407-B396-180A-B21E-C8CF247E7D47}"/>
              </a:ext>
            </a:extLst>
          </p:cNvPr>
          <p:cNvSpPr txBox="1"/>
          <p:nvPr/>
        </p:nvSpPr>
        <p:spPr>
          <a:xfrm>
            <a:off x="904673" y="1308008"/>
            <a:ext cx="944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impact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utilizing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hypernetworks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GPU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memory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footprints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GB)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training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time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seconds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per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epoch).</a:t>
            </a:r>
            <a:endParaRPr lang="en-CN" sz="24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3E5F1-7064-F5AA-BBE9-78E07DCB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2407"/>
            <a:ext cx="7772400" cy="22126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0F1C1C-127D-75C9-9CD8-E207577A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68272"/>
            <a:ext cx="10515600" cy="16473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HKGN</a:t>
            </a:r>
            <a:r>
              <a:rPr lang="zh-CN" altLang="en-US" sz="2400" dirty="0"/>
              <a:t> </a:t>
            </a:r>
            <a:r>
              <a:rPr lang="en-US" altLang="zh-CN" sz="2400" dirty="0"/>
              <a:t>achieves</a:t>
            </a:r>
            <a:r>
              <a:rPr lang="zh-CN" altLang="en-US" sz="2400" dirty="0"/>
              <a:t> </a:t>
            </a:r>
            <a:r>
              <a:rPr lang="en-US" altLang="zh-CN" sz="2400" dirty="0"/>
              <a:t>relatively</a:t>
            </a:r>
            <a:r>
              <a:rPr lang="zh-CN" altLang="en-US" sz="2400" dirty="0"/>
              <a:t> </a:t>
            </a:r>
            <a:r>
              <a:rPr lang="en-US" altLang="zh-CN" sz="2400" dirty="0"/>
              <a:t>lower</a:t>
            </a:r>
            <a:r>
              <a:rPr lang="zh-CN" altLang="en-US" sz="2400" dirty="0"/>
              <a:t> </a:t>
            </a:r>
            <a:r>
              <a:rPr lang="en-US" altLang="zh-CN" sz="2400" dirty="0"/>
              <a:t>GPU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allocation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without</a:t>
            </a:r>
            <a:r>
              <a:rPr lang="zh-CN" altLang="en-US" sz="2400" dirty="0"/>
              <a:t> </a:t>
            </a:r>
            <a:r>
              <a:rPr lang="en-US" altLang="zh-CN" sz="2400" dirty="0"/>
              <a:t>increasing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time.</a:t>
            </a:r>
            <a:endParaRPr lang="en-C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01365E-D72B-6A0D-5D41-A629178EE8BC}"/>
              </a:ext>
            </a:extLst>
          </p:cNvPr>
          <p:cNvSpPr/>
          <p:nvPr/>
        </p:nvSpPr>
        <p:spPr>
          <a:xfrm>
            <a:off x="5608383" y="3042433"/>
            <a:ext cx="910403" cy="1332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0B5C5-DA3F-98E2-56D6-362414C35DC7}"/>
              </a:ext>
            </a:extLst>
          </p:cNvPr>
          <p:cNvSpPr/>
          <p:nvPr/>
        </p:nvSpPr>
        <p:spPr>
          <a:xfrm>
            <a:off x="7840307" y="3042432"/>
            <a:ext cx="910403" cy="1332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9019-FB42-67CF-B246-0920002AAC35}"/>
              </a:ext>
            </a:extLst>
          </p:cNvPr>
          <p:cNvSpPr txBox="1"/>
          <p:nvPr/>
        </p:nvSpPr>
        <p:spPr>
          <a:xfrm>
            <a:off x="9982200" y="3763860"/>
            <a:ext cx="1875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OOM: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>
                <a:latin typeface="Helvetica" pitchFamily="2" charset="0"/>
              </a:rPr>
              <a:t>Out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Memory</a:t>
            </a:r>
            <a:endParaRPr lang="en-C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7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0B6F-468E-A739-0844-257134C3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3C83-E6F9-FB5A-BF7C-2E8C15152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5"/>
            <a:ext cx="10515600" cy="1536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dirty="0"/>
              <a:t>ontribution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hypernetworks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HGNN,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HKGN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higher-level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688E-D1E2-BECD-3FEB-DE1DE79A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16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A4226-9C43-092E-01F1-8E359C96C933}"/>
              </a:ext>
            </a:extLst>
          </p:cNvPr>
          <p:cNvSpPr txBox="1"/>
          <p:nvPr/>
        </p:nvSpPr>
        <p:spPr>
          <a:xfrm>
            <a:off x="1268361" y="2690624"/>
            <a:ext cx="9478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We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empirical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demonstrate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effect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of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utilizing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hypernetworks.</a:t>
            </a:r>
            <a:endParaRPr lang="en-CN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CEA015-E8B0-4849-96A4-81C85523BBC3}"/>
              </a:ext>
            </a:extLst>
          </p:cNvPr>
          <p:cNvSpPr txBox="1">
            <a:spLocks/>
          </p:cNvSpPr>
          <p:nvPr/>
        </p:nvSpPr>
        <p:spPr>
          <a:xfrm>
            <a:off x="838200" y="3201449"/>
            <a:ext cx="10515600" cy="102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7500" indent="-317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714375" indent="-2571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dirty="0"/>
              <a:t>Code</a:t>
            </a:r>
          </a:p>
          <a:p>
            <a:pPr lvl="1"/>
            <a:r>
              <a:rPr lang="en-US" altLang="zh-CN" dirty="0"/>
              <a:t>GitHub: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https://github.com/liuxiyang641/HKGN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D79680-3D4C-0801-F8B2-266E9BD7262B}"/>
              </a:ext>
            </a:extLst>
          </p:cNvPr>
          <p:cNvSpPr txBox="1">
            <a:spLocks/>
          </p:cNvSpPr>
          <p:nvPr/>
        </p:nvSpPr>
        <p:spPr>
          <a:xfrm>
            <a:off x="838200" y="4276423"/>
            <a:ext cx="10515600" cy="102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7500" indent="-317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714375" indent="-2571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dirty="0"/>
              <a:t>Contact</a:t>
            </a:r>
          </a:p>
          <a:p>
            <a:pPr lvl="1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altLang="zh-CN" dirty="0"/>
              <a:t>thbin@buaa.edu.cn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0F536-A395-21BC-A9F2-CE29256E8FA2}"/>
              </a:ext>
            </a:extLst>
          </p:cNvPr>
          <p:cNvSpPr txBox="1"/>
          <p:nvPr/>
        </p:nvSpPr>
        <p:spPr>
          <a:xfrm>
            <a:off x="3660878" y="5536906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Thank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you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for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attention!</a:t>
            </a:r>
            <a:endParaRPr lang="en-CN" sz="3200" b="1" i="1" dirty="0">
              <a:solidFill>
                <a:srgbClr val="008FC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1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5FF4-FF25-C2B4-448C-36EC2C48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Introduction</a:t>
            </a:r>
            <a:endParaRPr lang="en-CN" dirty="0">
              <a:latin typeface="Helvetica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D43B68-B8EF-1322-1F20-665DE1F42E8B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1714930" y="1938071"/>
            <a:ext cx="943552" cy="829652"/>
          </a:xfrm>
          <a:prstGeom prst="straightConnector1">
            <a:avLst/>
          </a:prstGeom>
          <a:ln w="25400">
            <a:solidFill>
              <a:srgbClr val="82946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46D118-2738-C9C2-33BB-3FDAF793CCB0}"/>
              </a:ext>
            </a:extLst>
          </p:cNvPr>
          <p:cNvSpPr/>
          <p:nvPr/>
        </p:nvSpPr>
        <p:spPr>
          <a:xfrm>
            <a:off x="2658482" y="1664063"/>
            <a:ext cx="1440000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The Lord of the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Rings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CN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F8E93B3-B98B-5DB4-6B33-1131728C9B79}"/>
              </a:ext>
            </a:extLst>
          </p:cNvPr>
          <p:cNvSpPr/>
          <p:nvPr/>
        </p:nvSpPr>
        <p:spPr>
          <a:xfrm>
            <a:off x="2658482" y="3416969"/>
            <a:ext cx="1440000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Peter Jackson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CN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440E82B-ED3A-A440-6F93-2F1953A80688}"/>
              </a:ext>
            </a:extLst>
          </p:cNvPr>
          <p:cNvSpPr/>
          <p:nvPr/>
        </p:nvSpPr>
        <p:spPr>
          <a:xfrm>
            <a:off x="4820795" y="2493715"/>
            <a:ext cx="1376762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Ian McKellen</a:t>
            </a:r>
            <a:endParaRPr lang="en-CN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5DA1CB-42B8-ED70-B50A-A43FBC8CCF19}"/>
              </a:ext>
            </a:extLst>
          </p:cNvPr>
          <p:cNvCxnSpPr>
            <a:cxnSpLocks/>
          </p:cNvCxnSpPr>
          <p:nvPr/>
        </p:nvCxnSpPr>
        <p:spPr>
          <a:xfrm flipV="1">
            <a:off x="3965172" y="2203426"/>
            <a:ext cx="0" cy="1212033"/>
          </a:xfrm>
          <a:prstGeom prst="straightConnector1">
            <a:avLst/>
          </a:prstGeom>
          <a:ln w="25400">
            <a:solidFill>
              <a:srgbClr val="FF884B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05D8B8-6F57-8443-BBE4-A66F39FB6776}"/>
              </a:ext>
            </a:extLst>
          </p:cNvPr>
          <p:cNvCxnSpPr>
            <a:cxnSpLocks/>
            <a:stCxn id="37" idx="1"/>
            <a:endCxn id="35" idx="3"/>
          </p:cNvCxnSpPr>
          <p:nvPr/>
        </p:nvCxnSpPr>
        <p:spPr>
          <a:xfrm flipH="1" flipV="1">
            <a:off x="4098482" y="1938071"/>
            <a:ext cx="722313" cy="829652"/>
          </a:xfrm>
          <a:prstGeom prst="straightConnector1">
            <a:avLst/>
          </a:prstGeom>
          <a:ln w="25400">
            <a:solidFill>
              <a:srgbClr val="FFD384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8C89A6-41A2-EA7D-653E-9073D6CC739D}"/>
              </a:ext>
            </a:extLst>
          </p:cNvPr>
          <p:cNvCxnSpPr>
            <a:cxnSpLocks/>
          </p:cNvCxnSpPr>
          <p:nvPr/>
        </p:nvCxnSpPr>
        <p:spPr>
          <a:xfrm flipV="1">
            <a:off x="2835235" y="2204538"/>
            <a:ext cx="0" cy="1210921"/>
          </a:xfrm>
          <a:prstGeom prst="straightConnector1">
            <a:avLst/>
          </a:prstGeom>
          <a:ln w="25400">
            <a:solidFill>
              <a:srgbClr val="82946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3C0312-131B-F6F1-11D4-CADBA09A860E}"/>
              </a:ext>
            </a:extLst>
          </p:cNvPr>
          <p:cNvSpPr txBox="1"/>
          <p:nvPr/>
        </p:nvSpPr>
        <p:spPr>
          <a:xfrm>
            <a:off x="3545567" y="2666123"/>
            <a:ext cx="91403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directed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775BCF-57AE-A92D-5D79-6FC12283CAD6}"/>
              </a:ext>
            </a:extLst>
          </p:cNvPr>
          <p:cNvSpPr txBox="1"/>
          <p:nvPr/>
        </p:nvSpPr>
        <p:spPr>
          <a:xfrm>
            <a:off x="709463" y="2054065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screenwriter_of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DE81117-1347-CBA7-4F16-BE49733600DB}"/>
              </a:ext>
            </a:extLst>
          </p:cNvPr>
          <p:cNvSpPr/>
          <p:nvPr/>
        </p:nvSpPr>
        <p:spPr>
          <a:xfrm>
            <a:off x="274930" y="2493715"/>
            <a:ext cx="1440000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Fran Walsh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A1B22F-13E1-BC3F-1A74-AC18093639D3}"/>
              </a:ext>
            </a:extLst>
          </p:cNvPr>
          <p:cNvSpPr txBox="1"/>
          <p:nvPr/>
        </p:nvSpPr>
        <p:spPr>
          <a:xfrm>
            <a:off x="2014071" y="2681732"/>
            <a:ext cx="15872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screenwriter_of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2A3C3-EB62-095F-3271-16592C255C35}"/>
              </a:ext>
            </a:extLst>
          </p:cNvPr>
          <p:cNvSpPr txBox="1"/>
          <p:nvPr/>
        </p:nvSpPr>
        <p:spPr>
          <a:xfrm>
            <a:off x="4357927" y="204502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acted_in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8D39D4-4BD0-7770-49F1-740F8BDAD4F4}"/>
              </a:ext>
            </a:extLst>
          </p:cNvPr>
          <p:cNvCxnSpPr>
            <a:cxnSpLocks/>
            <a:stCxn id="43" idx="3"/>
            <a:endCxn id="36" idx="1"/>
          </p:cNvCxnSpPr>
          <p:nvPr/>
        </p:nvCxnSpPr>
        <p:spPr>
          <a:xfrm>
            <a:off x="1714930" y="2767723"/>
            <a:ext cx="943552" cy="923254"/>
          </a:xfrm>
          <a:prstGeom prst="straightConnector1">
            <a:avLst/>
          </a:prstGeom>
          <a:ln w="25400">
            <a:solidFill>
              <a:srgbClr val="E14D2A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DC5703-C5F4-3AF7-4B80-221BC413E78F}"/>
              </a:ext>
            </a:extLst>
          </p:cNvPr>
          <p:cNvSpPr txBox="1"/>
          <p:nvPr/>
        </p:nvSpPr>
        <p:spPr>
          <a:xfrm>
            <a:off x="1360225" y="316040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married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AB9E1-5198-5179-B266-D65AC7C47000}"/>
              </a:ext>
            </a:extLst>
          </p:cNvPr>
          <p:cNvSpPr txBox="1"/>
          <p:nvPr/>
        </p:nvSpPr>
        <p:spPr>
          <a:xfrm>
            <a:off x="988169" y="1099062"/>
            <a:ext cx="538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CN" sz="2000" dirty="0">
                <a:latin typeface="Helvetica" pitchFamily="2" charset="0"/>
              </a:rPr>
              <a:t>Kn</a:t>
            </a:r>
            <a:r>
              <a:rPr lang="en-US" altLang="zh-CN" sz="2000" dirty="0">
                <a:latin typeface="Helvetica" pitchFamily="2" charset="0"/>
              </a:rPr>
              <a:t>owledge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(KG)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CCDC99D4-1549-1211-2247-B6855A7C1F38}"/>
              </a:ext>
            </a:extLst>
          </p:cNvPr>
          <p:cNvSpPr/>
          <p:nvPr/>
        </p:nvSpPr>
        <p:spPr>
          <a:xfrm>
            <a:off x="6609749" y="2360738"/>
            <a:ext cx="1404852" cy="813970"/>
          </a:xfrm>
          <a:prstGeom prst="right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 dirty="0">
              <a:latin typeface="Helvetic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640140-0379-60C6-0F6B-99E96B118FA3}"/>
              </a:ext>
            </a:extLst>
          </p:cNvPr>
          <p:cNvSpPr txBox="1"/>
          <p:nvPr/>
        </p:nvSpPr>
        <p:spPr>
          <a:xfrm>
            <a:off x="6586034" y="2583057"/>
            <a:ext cx="135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mbedding</a:t>
            </a:r>
            <a:endParaRPr lang="en-CN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4A1A7F-4638-FD02-86C2-499A6DE86E36}"/>
              </a:ext>
            </a:extLst>
          </p:cNvPr>
          <p:cNvCxnSpPr>
            <a:cxnSpLocks/>
          </p:cNvCxnSpPr>
          <p:nvPr/>
        </p:nvCxnSpPr>
        <p:spPr>
          <a:xfrm flipV="1">
            <a:off x="8454907" y="1840919"/>
            <a:ext cx="0" cy="17529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FA72BD-8892-48C2-039A-84B465AA321E}"/>
              </a:ext>
            </a:extLst>
          </p:cNvPr>
          <p:cNvCxnSpPr>
            <a:cxnSpLocks/>
          </p:cNvCxnSpPr>
          <p:nvPr/>
        </p:nvCxnSpPr>
        <p:spPr>
          <a:xfrm>
            <a:off x="8436247" y="3588811"/>
            <a:ext cx="21423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0869BD-B41D-93D1-F964-51A696F31D5F}"/>
              </a:ext>
            </a:extLst>
          </p:cNvPr>
          <p:cNvSpPr/>
          <p:nvPr/>
        </p:nvSpPr>
        <p:spPr>
          <a:xfrm>
            <a:off x="9289698" y="2275436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BDF823-4DD6-6BD7-21A0-1344BECEA93F}"/>
              </a:ext>
            </a:extLst>
          </p:cNvPr>
          <p:cNvSpPr/>
          <p:nvPr/>
        </p:nvSpPr>
        <p:spPr>
          <a:xfrm>
            <a:off x="9285202" y="3097247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A96CC7-6A4D-43F4-9A4F-26DCBCA5AE93}"/>
              </a:ext>
            </a:extLst>
          </p:cNvPr>
          <p:cNvSpPr/>
          <p:nvPr/>
        </p:nvSpPr>
        <p:spPr>
          <a:xfrm>
            <a:off x="9919222" y="2725398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FBDA9F-4BCF-AF81-1536-FEA74AD7FF74}"/>
              </a:ext>
            </a:extLst>
          </p:cNvPr>
          <p:cNvSpPr/>
          <p:nvPr/>
        </p:nvSpPr>
        <p:spPr>
          <a:xfrm>
            <a:off x="8722847" y="2701416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5B98EF-A5D0-5B3D-50D0-CF4F86179080}"/>
              </a:ext>
            </a:extLst>
          </p:cNvPr>
          <p:cNvCxnSpPr>
            <a:cxnSpLocks/>
            <a:stCxn id="61" idx="0"/>
            <a:endCxn id="58" idx="1"/>
          </p:cNvCxnSpPr>
          <p:nvPr/>
        </p:nvCxnSpPr>
        <p:spPr>
          <a:xfrm flipV="1">
            <a:off x="8880690" y="2336000"/>
            <a:ext cx="409008" cy="365416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9C830B-8662-E4FD-E373-155F5C819A19}"/>
              </a:ext>
            </a:extLst>
          </p:cNvPr>
          <p:cNvCxnSpPr>
            <a:cxnSpLocks/>
            <a:stCxn id="61" idx="2"/>
            <a:endCxn id="59" idx="1"/>
          </p:cNvCxnSpPr>
          <p:nvPr/>
        </p:nvCxnSpPr>
        <p:spPr>
          <a:xfrm>
            <a:off x="8880690" y="2822543"/>
            <a:ext cx="404512" cy="33526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FF8E944-6AB0-6250-43D5-0B245E670AC8}"/>
              </a:ext>
            </a:extLst>
          </p:cNvPr>
          <p:cNvCxnSpPr>
            <a:cxnSpLocks/>
          </p:cNvCxnSpPr>
          <p:nvPr/>
        </p:nvCxnSpPr>
        <p:spPr>
          <a:xfrm flipH="1" flipV="1">
            <a:off x="9371032" y="2404404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ADCEDDC-6091-DEA8-39DE-C933ACEFD48A}"/>
              </a:ext>
            </a:extLst>
          </p:cNvPr>
          <p:cNvCxnSpPr>
            <a:cxnSpLocks/>
          </p:cNvCxnSpPr>
          <p:nvPr/>
        </p:nvCxnSpPr>
        <p:spPr>
          <a:xfrm flipH="1" flipV="1">
            <a:off x="9524286" y="2396563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600382-E2FF-BE8C-3EFE-05BEC307F0DF}"/>
              </a:ext>
            </a:extLst>
          </p:cNvPr>
          <p:cNvCxnSpPr>
            <a:cxnSpLocks/>
            <a:stCxn id="60" idx="0"/>
            <a:endCxn id="58" idx="3"/>
          </p:cNvCxnSpPr>
          <p:nvPr/>
        </p:nvCxnSpPr>
        <p:spPr>
          <a:xfrm flipH="1" flipV="1">
            <a:off x="9605384" y="2336000"/>
            <a:ext cx="471681" cy="38939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3FEDEC9-930E-B2EA-AD5D-8472764053AC}"/>
              </a:ext>
            </a:extLst>
          </p:cNvPr>
          <p:cNvSpPr txBox="1"/>
          <p:nvPr/>
        </p:nvSpPr>
        <p:spPr>
          <a:xfrm>
            <a:off x="7265211" y="1103679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Knowledge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Embedding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(KGE)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A981258A-CB9D-7F39-C018-804B8E1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5350A9-AF4C-87DF-6F47-430D9F46601A}"/>
              </a:ext>
            </a:extLst>
          </p:cNvPr>
          <p:cNvSpPr/>
          <p:nvPr/>
        </p:nvSpPr>
        <p:spPr>
          <a:xfrm>
            <a:off x="127449" y="6508955"/>
            <a:ext cx="5181969" cy="34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FDE41E-3830-0AFA-6EA6-276B24D237CF}"/>
              </a:ext>
            </a:extLst>
          </p:cNvPr>
          <p:cNvSpPr txBox="1"/>
          <p:nvPr/>
        </p:nvSpPr>
        <p:spPr>
          <a:xfrm>
            <a:off x="838200" y="4032208"/>
            <a:ext cx="10199010" cy="2817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typical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and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natural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task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evaluate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learned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predicting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missing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links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KGs:</a:t>
            </a:r>
          </a:p>
          <a:p>
            <a:pPr marL="273050" indent="-273050">
              <a:lnSpc>
                <a:spcPct val="150000"/>
              </a:lnSpc>
              <a:buClr>
                <a:srgbClr val="0F4F98"/>
              </a:buClr>
              <a:buSzPct val="140000"/>
              <a:buFont typeface="Wingdings" pitchFamily="2" charset="2"/>
              <a:buChar char="§"/>
            </a:pPr>
            <a:r>
              <a:rPr lang="en-US" altLang="zh-CN" sz="2000" dirty="0">
                <a:latin typeface="Helvetica" pitchFamily="2" charset="0"/>
              </a:rPr>
              <a:t>Input: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(subject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entity,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?),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?)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short</a:t>
            </a:r>
          </a:p>
          <a:p>
            <a:pPr marL="273050" indent="-273050">
              <a:lnSpc>
                <a:spcPct val="150000"/>
              </a:lnSpc>
              <a:buClr>
                <a:srgbClr val="0F4F98"/>
              </a:buClr>
              <a:buSzPct val="140000"/>
              <a:buFont typeface="Wingdings" pitchFamily="2" charset="2"/>
              <a:buChar char="§"/>
            </a:pPr>
            <a:r>
              <a:rPr lang="en-US" altLang="zh-CN" sz="2000" dirty="0">
                <a:latin typeface="Helvetica" pitchFamily="2" charset="0"/>
              </a:rPr>
              <a:t>Model: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pPr marL="714375" lvl="1" indent="-257175">
              <a:lnSpc>
                <a:spcPct val="150000"/>
              </a:lnSpc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Learning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</a:p>
          <a:p>
            <a:pPr marL="714375" lvl="1" indent="-257175">
              <a:lnSpc>
                <a:spcPct val="150000"/>
              </a:lnSpc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E</a:t>
            </a:r>
            <a:r>
              <a:rPr lang="en-CN" sz="2000" dirty="0">
                <a:latin typeface="Helvetica" pitchFamily="2" charset="0"/>
              </a:rPr>
              <a:t>stimating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possibility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score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</a:t>
            </a:r>
            <a:r>
              <a:rPr lang="en-US" altLang="zh-CN" sz="2000" baseline="-25000" dirty="0">
                <a:latin typeface="Helvetica" pitchFamily="2" charset="0"/>
              </a:rPr>
              <a:t>candidate</a:t>
            </a:r>
            <a:r>
              <a:rPr lang="en-US" altLang="zh-CN" sz="2000" dirty="0">
                <a:latin typeface="Helvetica" pitchFamily="2" charset="0"/>
              </a:rPr>
              <a:t>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using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</a:p>
          <a:p>
            <a:pPr marL="273050" indent="-273050">
              <a:lnSpc>
                <a:spcPct val="150000"/>
              </a:lnSpc>
              <a:buClr>
                <a:srgbClr val="0F4F98"/>
              </a:buClr>
              <a:buSzPct val="140000"/>
              <a:buFont typeface="Wingdings" pitchFamily="2" charset="2"/>
              <a:buChar char="§"/>
            </a:pPr>
            <a:r>
              <a:rPr lang="en-US" altLang="zh-CN" sz="2000" dirty="0">
                <a:latin typeface="Helvetica" pitchFamily="2" charset="0"/>
              </a:rPr>
              <a:t>Output: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argmax(score(s,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</a:t>
            </a:r>
            <a:r>
              <a:rPr lang="en-US" altLang="zh-CN" sz="2000" baseline="-25000" dirty="0">
                <a:latin typeface="Helvetica" pitchFamily="2" charset="0"/>
              </a:rPr>
              <a:t>candidate</a:t>
            </a:r>
            <a:r>
              <a:rPr lang="en-US" altLang="zh-CN" sz="2000" dirty="0">
                <a:latin typeface="Helvetica" pitchFamily="2" charset="0"/>
              </a:rPr>
              <a:t>))</a:t>
            </a:r>
            <a:endParaRPr lang="en-C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91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539E-69C8-3516-D833-D9CB9AC5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CN" altLang="zh-CN" dirty="0"/>
              <a:t>xisting</a:t>
            </a:r>
            <a:r>
              <a:rPr lang="zh-CN" altLang="en-US" dirty="0"/>
              <a:t> </a:t>
            </a:r>
            <a:r>
              <a:rPr lang="en-US" altLang="zh-CN" dirty="0"/>
              <a:t>KGE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D6B2C-985F-684E-1EF6-CD8C7996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3</a:t>
            </a:fld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CB6E8A-E680-75FD-133E-BDE377DA5C4E}"/>
              </a:ext>
            </a:extLst>
          </p:cNvPr>
          <p:cNvGrpSpPr/>
          <p:nvPr/>
        </p:nvGrpSpPr>
        <p:grpSpPr>
          <a:xfrm>
            <a:off x="998736" y="1177660"/>
            <a:ext cx="10692521" cy="1982789"/>
            <a:chOff x="1669001" y="1222049"/>
            <a:chExt cx="9179512" cy="198278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522C73-D909-C666-CD06-628BAC4E3503}"/>
                </a:ext>
              </a:extLst>
            </p:cNvPr>
            <p:cNvSpPr/>
            <p:nvPr/>
          </p:nvSpPr>
          <p:spPr>
            <a:xfrm>
              <a:off x="1669001" y="1439551"/>
              <a:ext cx="9179512" cy="1765287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rgbClr val="0F4F98"/>
              </a:solidFill>
            </a:ln>
            <a:effectLst>
              <a:outerShdw blurRad="50800" dist="63500" dir="4800000" sx="101000" sy="101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1C88B230-886A-00F7-4AD0-4E19953BCB7F}"/>
                </a:ext>
              </a:extLst>
            </p:cNvPr>
            <p:cNvSpPr/>
            <p:nvPr/>
          </p:nvSpPr>
          <p:spPr>
            <a:xfrm>
              <a:off x="1669001" y="1222049"/>
              <a:ext cx="9179512" cy="435006"/>
            </a:xfrm>
            <a:prstGeom prst="round2SameRect">
              <a:avLst/>
            </a:prstGeom>
            <a:solidFill>
              <a:srgbClr val="4769A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E02D-48D3-5B61-397F-85E86F1BB81E}"/>
                </a:ext>
              </a:extLst>
            </p:cNvPr>
            <p:cNvSpPr txBox="1"/>
            <p:nvPr/>
          </p:nvSpPr>
          <p:spPr>
            <a:xfrm>
              <a:off x="1766656" y="1251429"/>
              <a:ext cx="1983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Shallow</a:t>
              </a:r>
              <a:r>
                <a:rPr lang="zh-CN" altLang="en-US" sz="2000" dirty="0">
                  <a:solidFill>
                    <a:schemeClr val="bg1"/>
                  </a:solidFill>
                  <a:latin typeface="Helvetica" pitchFamily="2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Models</a:t>
              </a:r>
              <a:endParaRPr lang="en-CN" sz="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CC4D7C-F76B-0259-4EE2-6CAF9B478B05}"/>
                </a:ext>
              </a:extLst>
            </p:cNvPr>
            <p:cNvSpPr txBox="1"/>
            <p:nvPr/>
          </p:nvSpPr>
          <p:spPr>
            <a:xfrm>
              <a:off x="1837679" y="1680919"/>
              <a:ext cx="8904302" cy="143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Translation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based,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TransE,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TransR,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TransH</a:t>
              </a:r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T</a:t>
              </a:r>
              <a:r>
                <a:rPr lang="en-US" sz="2000" dirty="0">
                  <a:latin typeface="Helvetica" pitchFamily="2" charset="0"/>
                </a:rPr>
                <a:t>ensor factorization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sz="2000" dirty="0">
                  <a:latin typeface="Helvetica" pitchFamily="2" charset="0"/>
                </a:rPr>
                <a:t>based</a:t>
              </a:r>
              <a:r>
                <a:rPr lang="en-US" altLang="zh-CN" sz="2000" dirty="0">
                  <a:latin typeface="Helvetica" pitchFamily="2" charset="0"/>
                </a:rPr>
                <a:t>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DistMult,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ComplEx</a:t>
              </a: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-US" sz="2000" dirty="0">
                  <a:latin typeface="Helvetica" pitchFamily="2" charset="0"/>
                </a:rPr>
                <a:t>Cons</a:t>
              </a:r>
              <a:r>
                <a:rPr lang="en-US" altLang="zh-CN" sz="2000" dirty="0">
                  <a:latin typeface="Helvetica" pitchFamily="2" charset="0"/>
                </a:rPr>
                <a:t>: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Limited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expressiveness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and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large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embedding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dimension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endParaRPr lang="en-CN" sz="2000" dirty="0">
                <a:latin typeface="Helvetica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BFD61B-4C56-DF41-DF94-D4F7657E52B3}"/>
              </a:ext>
            </a:extLst>
          </p:cNvPr>
          <p:cNvGrpSpPr/>
          <p:nvPr/>
        </p:nvGrpSpPr>
        <p:grpSpPr>
          <a:xfrm>
            <a:off x="998736" y="3767005"/>
            <a:ext cx="10497847" cy="2498062"/>
            <a:chOff x="1669001" y="1222049"/>
            <a:chExt cx="9179512" cy="249806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FDCCA6B-E36C-9654-831E-876D61182AEC}"/>
                </a:ext>
              </a:extLst>
            </p:cNvPr>
            <p:cNvSpPr/>
            <p:nvPr/>
          </p:nvSpPr>
          <p:spPr>
            <a:xfrm>
              <a:off x="1669001" y="1439551"/>
              <a:ext cx="9179512" cy="228056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rgbClr val="0F4F98"/>
              </a:solidFill>
            </a:ln>
            <a:effectLst>
              <a:outerShdw blurRad="50800" dist="63500" dir="4800000" sx="101000" sy="101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ound Same Side Corner Rectangle 17">
              <a:extLst>
                <a:ext uri="{FF2B5EF4-FFF2-40B4-BE49-F238E27FC236}">
                  <a16:creationId xmlns:a16="http://schemas.microsoft.com/office/drawing/2014/main" id="{30C6FE36-14C8-6786-C663-AE0A9094D3BA}"/>
                </a:ext>
              </a:extLst>
            </p:cNvPr>
            <p:cNvSpPr/>
            <p:nvPr/>
          </p:nvSpPr>
          <p:spPr>
            <a:xfrm>
              <a:off x="1669001" y="1222049"/>
              <a:ext cx="9179512" cy="435006"/>
            </a:xfrm>
            <a:prstGeom prst="round2SameRect">
              <a:avLst/>
            </a:prstGeom>
            <a:solidFill>
              <a:srgbClr val="4769A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ACE9A-A785-20B8-91B3-3F300ED1AF84}"/>
                </a:ext>
              </a:extLst>
            </p:cNvPr>
            <p:cNvSpPr txBox="1"/>
            <p:nvPr/>
          </p:nvSpPr>
          <p:spPr>
            <a:xfrm>
              <a:off x="1766656" y="1251429"/>
              <a:ext cx="1527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Deep</a:t>
              </a:r>
              <a:r>
                <a:rPr lang="zh-CN" altLang="en-US" sz="2000" dirty="0">
                  <a:solidFill>
                    <a:schemeClr val="bg1"/>
                  </a:solidFill>
                  <a:latin typeface="Helvetica" pitchFamily="2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Models</a:t>
              </a:r>
              <a:endParaRPr lang="en-CN" sz="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A12641-47A2-4CF4-D059-933DA6B968FB}"/>
                </a:ext>
              </a:extLst>
            </p:cNvPr>
            <p:cNvSpPr txBox="1"/>
            <p:nvPr/>
          </p:nvSpPr>
          <p:spPr>
            <a:xfrm>
              <a:off x="1837679" y="1680919"/>
              <a:ext cx="9010834" cy="1894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Conventional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neural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network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based,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MLP,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NTN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endParaRPr lang="en-US" altLang="zh-CN" sz="2000" dirty="0">
                <a:latin typeface="Helvetica" pitchFamily="2" charset="0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sz="2000" dirty="0">
                  <a:latin typeface="Helvetica" pitchFamily="2" charset="0"/>
                </a:rPr>
                <a:t>Convolutional neural </a:t>
              </a:r>
              <a:r>
                <a:rPr lang="en-US" altLang="zh-CN" sz="2000" dirty="0">
                  <a:latin typeface="Helvetica" pitchFamily="2" charset="0"/>
                </a:rPr>
                <a:t>n</a:t>
              </a:r>
              <a:r>
                <a:rPr lang="en-US" sz="2000" dirty="0">
                  <a:latin typeface="Helvetica" pitchFamily="2" charset="0"/>
                </a:rPr>
                <a:t>etworks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(CNN)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sz="2000" dirty="0">
                  <a:latin typeface="Helvetica" pitchFamily="2" charset="0"/>
                </a:rPr>
                <a:t>based</a:t>
              </a:r>
              <a:r>
                <a:rPr lang="en-US" altLang="zh-CN" sz="2000" dirty="0">
                  <a:latin typeface="Helvetica" pitchFamily="2" charset="0"/>
                </a:rPr>
                <a:t>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ConvE,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ConvR,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ConvKB</a:t>
              </a:r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Recurrent neural network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(RNN)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based,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RSN,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R-</a:t>
              </a:r>
              <a:r>
                <a:rPr lang="en-US" altLang="zh-CN" sz="2000" dirty="0" err="1">
                  <a:latin typeface="Helvetica" pitchFamily="2" charset="0"/>
                </a:rPr>
                <a:t>MeN</a:t>
              </a:r>
              <a:endParaRPr lang="en-US" altLang="zh-CN" sz="2000" dirty="0">
                <a:latin typeface="Helvetica" pitchFamily="2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-US" sz="2000" dirty="0">
                  <a:latin typeface="Helvetica" pitchFamily="2" charset="0"/>
                </a:rPr>
                <a:t>Cons</a:t>
              </a:r>
              <a:r>
                <a:rPr lang="en-US" altLang="zh-CN" sz="2000" dirty="0">
                  <a:latin typeface="Helvetica" pitchFamily="2" charset="0"/>
                </a:rPr>
                <a:t>: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Unable to learn the graph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structural information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adequately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endParaRPr lang="en-CN" sz="20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8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DCF-FFAC-7164-893F-2D6774C9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CN" altLang="zh-CN" dirty="0"/>
              <a:t>xisting</a:t>
            </a:r>
            <a:r>
              <a:rPr lang="zh-CN" altLang="en-US" dirty="0"/>
              <a:t> </a:t>
            </a:r>
            <a:r>
              <a:rPr lang="en-US" altLang="zh-CN" dirty="0"/>
              <a:t>GNN-KGE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6BF1-E2B9-E41A-8F9E-92C2E8E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6349F-8737-2366-59CD-73BD71F157C0}"/>
              </a:ext>
            </a:extLst>
          </p:cNvPr>
          <p:cNvSpPr txBox="1"/>
          <p:nvPr/>
        </p:nvSpPr>
        <p:spPr>
          <a:xfrm>
            <a:off x="500743" y="1349829"/>
            <a:ext cx="549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general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framework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GNNs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learn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BB5B4-D535-EB1D-07CA-28ECFAE6A718}"/>
              </a:ext>
            </a:extLst>
          </p:cNvPr>
          <p:cNvSpPr/>
          <p:nvPr/>
        </p:nvSpPr>
        <p:spPr>
          <a:xfrm>
            <a:off x="1587533" y="2057696"/>
            <a:ext cx="718212" cy="27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EE6F6-D86C-1A11-ABCE-995EF93B0DEF}"/>
              </a:ext>
            </a:extLst>
          </p:cNvPr>
          <p:cNvSpPr/>
          <p:nvPr/>
        </p:nvSpPr>
        <p:spPr>
          <a:xfrm>
            <a:off x="2686991" y="2057696"/>
            <a:ext cx="718212" cy="2755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E2B54-BBC1-1CE6-028A-B5F002270E06}"/>
                  </a:ext>
                </a:extLst>
              </p:cNvPr>
              <p:cNvSpPr txBox="1"/>
              <p:nvPr/>
            </p:nvSpPr>
            <p:spPr>
              <a:xfrm>
                <a:off x="1779157" y="1703051"/>
                <a:ext cx="3349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E2B54-BBC1-1CE6-028A-B5F002270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57" y="1703051"/>
                <a:ext cx="334963" cy="338554"/>
              </a:xfrm>
              <a:prstGeom prst="rect">
                <a:avLst/>
              </a:prstGeom>
              <a:blipFill>
                <a:blip r:embed="rId2"/>
                <a:stretch>
                  <a:fillRect l="-14815" r="-3704" b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7B504-D3A5-D752-0B7F-13D892B89040}"/>
                  </a:ext>
                </a:extLst>
              </p:cNvPr>
              <p:cNvSpPr txBox="1"/>
              <p:nvPr/>
            </p:nvSpPr>
            <p:spPr>
              <a:xfrm>
                <a:off x="2878615" y="1703051"/>
                <a:ext cx="34689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7B504-D3A5-D752-0B7F-13D892B8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15" y="1703051"/>
                <a:ext cx="346890" cy="338554"/>
              </a:xfrm>
              <a:prstGeom prst="rect">
                <a:avLst/>
              </a:prstGeom>
              <a:blipFill>
                <a:blip r:embed="rId3"/>
                <a:stretch>
                  <a:fillRect l="-10714" b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BA9536D-255E-28B0-C440-D8611F1C0F0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1908810" y="2371099"/>
            <a:ext cx="649410" cy="573752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8A1A0F7-9CFE-09DE-6B08-698860EAE071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rot="5400000">
            <a:off x="2458539" y="2395122"/>
            <a:ext cx="649410" cy="525706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22E9B-2D6D-2EAA-F2E5-8DCCC61817BF}"/>
                  </a:ext>
                </a:extLst>
              </p:cNvPr>
              <p:cNvSpPr txBox="1"/>
              <p:nvPr/>
            </p:nvSpPr>
            <p:spPr>
              <a:xfrm>
                <a:off x="1826162" y="2982680"/>
                <a:ext cx="13884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22E9B-2D6D-2EAA-F2E5-8DCCC618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162" y="2982680"/>
                <a:ext cx="1388457" cy="430887"/>
              </a:xfrm>
              <a:prstGeom prst="rect">
                <a:avLst/>
              </a:prstGeom>
              <a:blipFill>
                <a:blip r:embed="rId4"/>
                <a:stretch>
                  <a:fillRect r="-917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8AA019-1DCF-22B5-D3E3-B23D4238BE59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2520391" y="3413567"/>
            <a:ext cx="5326" cy="37825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F4B780-6D38-F2D7-E5BC-DB2879D2E5E3}"/>
              </a:ext>
            </a:extLst>
          </p:cNvPr>
          <p:cNvSpPr txBox="1"/>
          <p:nvPr/>
        </p:nvSpPr>
        <p:spPr>
          <a:xfrm>
            <a:off x="591015" y="4387949"/>
            <a:ext cx="3858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Graph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Convolution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Operation</a:t>
            </a:r>
            <a:endParaRPr lang="en-CN" sz="2200" dirty="0">
              <a:latin typeface="Helvetica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74C6D2-B562-EDF3-7A47-2D4C027A7BC3}"/>
              </a:ext>
            </a:extLst>
          </p:cNvPr>
          <p:cNvGrpSpPr/>
          <p:nvPr/>
        </p:nvGrpSpPr>
        <p:grpSpPr>
          <a:xfrm>
            <a:off x="2085839" y="3791820"/>
            <a:ext cx="879755" cy="278010"/>
            <a:chOff x="2114120" y="3829528"/>
            <a:chExt cx="879755" cy="2780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573A03-455B-AD9D-47B2-700B916760AA}"/>
                </a:ext>
              </a:extLst>
            </p:cNvPr>
            <p:cNvSpPr/>
            <p:nvPr/>
          </p:nvSpPr>
          <p:spPr>
            <a:xfrm>
              <a:off x="2114120" y="3831768"/>
              <a:ext cx="175951" cy="275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AF7725-AE35-4A38-94EA-07E5883D743F}"/>
                </a:ext>
              </a:extLst>
            </p:cNvPr>
            <p:cNvSpPr/>
            <p:nvPr/>
          </p:nvSpPr>
          <p:spPr>
            <a:xfrm>
              <a:off x="2290071" y="3831768"/>
              <a:ext cx="175951" cy="2755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321CCD-4579-A232-E3A4-4ECC65EFD165}"/>
                </a:ext>
              </a:extLst>
            </p:cNvPr>
            <p:cNvSpPr/>
            <p:nvPr/>
          </p:nvSpPr>
          <p:spPr>
            <a:xfrm>
              <a:off x="2466022" y="3829528"/>
              <a:ext cx="175951" cy="275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E8D62D-A929-D959-09ED-4C8C5AAA5BB4}"/>
                </a:ext>
              </a:extLst>
            </p:cNvPr>
            <p:cNvSpPr/>
            <p:nvPr/>
          </p:nvSpPr>
          <p:spPr>
            <a:xfrm>
              <a:off x="2641973" y="3831964"/>
              <a:ext cx="175951" cy="2755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496C5C-EDDC-F875-33B3-F2C75283688B}"/>
                </a:ext>
              </a:extLst>
            </p:cNvPr>
            <p:cNvSpPr/>
            <p:nvPr/>
          </p:nvSpPr>
          <p:spPr>
            <a:xfrm>
              <a:off x="2817924" y="3831964"/>
              <a:ext cx="175951" cy="275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3960FF-517F-C80A-EBC2-491230AD2508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520390" y="4067394"/>
            <a:ext cx="5327" cy="3205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0CC54378-5B9D-9622-E9E5-1298CE1D328A}"/>
              </a:ext>
            </a:extLst>
          </p:cNvPr>
          <p:cNvSpPr/>
          <p:nvPr/>
        </p:nvSpPr>
        <p:spPr>
          <a:xfrm>
            <a:off x="3179923" y="2492485"/>
            <a:ext cx="230041" cy="1466772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9999F2-F81F-89CA-0B80-62BC1317D6A7}"/>
              </a:ext>
            </a:extLst>
          </p:cNvPr>
          <p:cNvSpPr txBox="1"/>
          <p:nvPr/>
        </p:nvSpPr>
        <p:spPr>
          <a:xfrm>
            <a:off x="3427343" y="2328691"/>
            <a:ext cx="3897542" cy="1714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</a:t>
            </a:r>
            <a:r>
              <a:rPr lang="en-US" dirty="0">
                <a:latin typeface="Helvetica" pitchFamily="2" charset="0"/>
              </a:rPr>
              <a:t>ubtraction</a:t>
            </a:r>
            <a:r>
              <a:rPr lang="en-US" altLang="zh-CN" dirty="0">
                <a:latin typeface="Helvetica" pitchFamily="2" charset="0"/>
              </a:rPr>
              <a:t>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VR-GCN,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TransGCN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Concatenation: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KBGAT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</a:t>
            </a:r>
            <a:r>
              <a:rPr lang="en-US" dirty="0">
                <a:latin typeface="Helvetica" pitchFamily="2" charset="0"/>
              </a:rPr>
              <a:t>ircular correlation</a:t>
            </a:r>
            <a:r>
              <a:rPr lang="en-US" altLang="zh-CN" dirty="0">
                <a:latin typeface="Helvetica" pitchFamily="2" charset="0"/>
              </a:rPr>
              <a:t>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COMPGCN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CNN-based: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ReInceptionE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01D6F-AC01-18BA-8DFF-ABB57FBBEC08}"/>
              </a:ext>
            </a:extLst>
          </p:cNvPr>
          <p:cNvSpPr txBox="1"/>
          <p:nvPr/>
        </p:nvSpPr>
        <p:spPr>
          <a:xfrm>
            <a:off x="7755879" y="1349829"/>
            <a:ext cx="4318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Cons:</a:t>
            </a:r>
          </a:p>
          <a:p>
            <a:r>
              <a:rPr lang="en-US" altLang="zh-CN" sz="2000" dirty="0">
                <a:latin typeface="Helvetica" pitchFamily="2" charset="0"/>
              </a:rPr>
              <a:t>Learning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embeddings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lower-levels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layers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may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constrain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extraction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semantics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C3A3D-19CC-625E-9517-F48EA3452CEB}"/>
              </a:ext>
            </a:extLst>
          </p:cNvPr>
          <p:cNvSpPr txBox="1"/>
          <p:nvPr/>
        </p:nvSpPr>
        <p:spPr>
          <a:xfrm>
            <a:off x="7786634" y="3225871"/>
            <a:ext cx="4056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Relations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are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important,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e.g.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average occurrence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FB15k-237: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Entity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37.3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Relation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1148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EE11D5-D662-4727-1722-372E64A1D91D}"/>
              </a:ext>
            </a:extLst>
          </p:cNvPr>
          <p:cNvSpPr txBox="1"/>
          <p:nvPr/>
        </p:nvSpPr>
        <p:spPr>
          <a:xfrm>
            <a:off x="964101" y="5420635"/>
            <a:ext cx="106576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008FC3"/>
                </a:solidFill>
                <a:latin typeface="Helvetica" pitchFamily="2" charset="0"/>
              </a:rPr>
              <a:t>We consider building a HGNN that learns relational representations in higher-level layers</a:t>
            </a:r>
            <a:endParaRPr lang="en-CN" sz="2100" dirty="0">
              <a:solidFill>
                <a:srgbClr val="008FC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2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A559-3535-BAE4-DD67-D276BF29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83" y="155063"/>
            <a:ext cx="9547634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designing</a:t>
            </a:r>
            <a:r>
              <a:rPr lang="zh-CN" altLang="en-US" dirty="0"/>
              <a:t> </a:t>
            </a:r>
            <a:r>
              <a:rPr lang="en-US" altLang="zh-CN" dirty="0"/>
              <a:t>HGNN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FFC1-16A5-526C-FC24-219549D92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13139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</a:t>
            </a:r>
            <a:r>
              <a:rPr lang="en-US" dirty="0"/>
              <a:t>he most commonly applied mechanism for HGNNs to model the heterogeneity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keeping separate parameters for each node or edge type.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8133-C1F2-7A3D-9293-06941FB0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5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7D67C-7DBC-E451-0D2A-D028AEAC75D4}"/>
              </a:ext>
            </a:extLst>
          </p:cNvPr>
          <p:cNvSpPr txBox="1"/>
          <p:nvPr/>
        </p:nvSpPr>
        <p:spPr>
          <a:xfrm>
            <a:off x="838200" y="2613183"/>
            <a:ext cx="8411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Most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HGNNs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are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presented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handle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graphs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with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few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edge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types:</a:t>
            </a:r>
            <a:endParaRPr lang="en-CN" sz="2200" dirty="0">
              <a:latin typeface="Helvetica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5B36D4-3B34-510C-D234-B3AB2AE0E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61232"/>
              </p:ext>
            </p:extLst>
          </p:nvPr>
        </p:nvGraphicFramePr>
        <p:xfrm>
          <a:off x="838201" y="3189356"/>
          <a:ext cx="65654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474">
                  <a:extLst>
                    <a:ext uri="{9D8B030D-6E8A-4147-A177-3AD203B41FA5}">
                      <a16:colId xmlns:a16="http://schemas.microsoft.com/office/drawing/2014/main" val="2582629950"/>
                    </a:ext>
                  </a:extLst>
                </a:gridCol>
                <a:gridCol w="2462016">
                  <a:extLst>
                    <a:ext uri="{9D8B030D-6E8A-4147-A177-3AD203B41FA5}">
                      <a16:colId xmlns:a16="http://schemas.microsoft.com/office/drawing/2014/main" val="1172117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Helvetica" pitchFamily="2" charset="0"/>
                        </a:rPr>
                        <a:t>Graph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(#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edge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types)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" pitchFamily="2" charset="0"/>
                        </a:rPr>
                        <a:t>Processed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by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HGNN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8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" pitchFamily="2" charset="0"/>
                        </a:rPr>
                        <a:t>20NG (4), MR (4), R8 (4), R52(4)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HeteGCN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4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DBLP (4), ACM (4), Yelp (6)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HGSL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91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Amazon (2), Twitter (4), Healthcare (4)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SliCE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ACM (2), IMDB (2), Reuters (4)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MR-GCN</a:t>
                      </a:r>
                      <a:endParaRPr lang="en-CN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1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IMDB (2), DBLP (3),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Last.fm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 (3)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MAGNN</a:t>
                      </a:r>
                      <a:endParaRPr lang="en-CN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484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8B52EA-1D69-AAE9-7177-158A71108C82}"/>
              </a:ext>
            </a:extLst>
          </p:cNvPr>
          <p:cNvSpPr txBox="1"/>
          <p:nvPr/>
        </p:nvSpPr>
        <p:spPr>
          <a:xfrm>
            <a:off x="865371" y="5611730"/>
            <a:ext cx="842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But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a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KG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may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contain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hundreds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and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even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thousands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of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relations!</a:t>
            </a:r>
            <a:endParaRPr lang="en-CN" sz="2200" i="1" dirty="0">
              <a:solidFill>
                <a:srgbClr val="C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049A0-62D8-5378-DB44-52C6B7D03264}"/>
                  </a:ext>
                </a:extLst>
              </p:cNvPr>
              <p:cNvSpPr txBox="1"/>
              <p:nvPr/>
            </p:nvSpPr>
            <p:spPr>
              <a:xfrm>
                <a:off x="7403690" y="4279776"/>
                <a:ext cx="49744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Helvetica" pitchFamily="2" charset="0"/>
                  </a:rPr>
                  <a:t>#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type-related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parameters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#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edge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types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049A0-62D8-5378-DB44-52C6B7D03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690" y="4279776"/>
                <a:ext cx="4974439" cy="400110"/>
              </a:xfrm>
              <a:prstGeom prst="rect">
                <a:avLst/>
              </a:prstGeom>
              <a:blipFill>
                <a:blip r:embed="rId2"/>
                <a:stretch>
                  <a:fillRect l="-1531" t="-3030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A65FE9-CE71-F6EF-A178-574ACC7F8042}"/>
              </a:ext>
            </a:extLst>
          </p:cNvPr>
          <p:cNvSpPr/>
          <p:nvPr/>
        </p:nvSpPr>
        <p:spPr>
          <a:xfrm>
            <a:off x="769372" y="1347018"/>
            <a:ext cx="10773698" cy="1218607"/>
          </a:xfrm>
          <a:prstGeom prst="roundRect">
            <a:avLst/>
          </a:prstGeom>
          <a:solidFill>
            <a:srgbClr val="476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3384B-1DE7-6D7E-8E6C-ACB98642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D0E2-333B-A53F-332D-126E9F755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59" y="1327650"/>
            <a:ext cx="10429569" cy="121860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How to e</a:t>
            </a:r>
            <a:r>
              <a:rPr lang="en-US" altLang="zh-CN" dirty="0">
                <a:solidFill>
                  <a:schemeClr val="bg1"/>
                </a:solidFill>
              </a:rPr>
              <a:t>ff</a:t>
            </a:r>
            <a:r>
              <a:rPr lang="en-US" dirty="0">
                <a:solidFill>
                  <a:schemeClr val="bg1"/>
                </a:solidFill>
              </a:rPr>
              <a:t>ectively capture the high heterogeneity of relations while controlling the number of type-related parameters</a:t>
            </a:r>
            <a:r>
              <a:rPr lang="en-US" altLang="zh-CN" dirty="0">
                <a:solidFill>
                  <a:schemeClr val="bg1"/>
                </a:solidFill>
              </a:rPr>
              <a:t>?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4AF96-AA57-4D2A-9EC4-C7E7041A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6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C37F4-18C9-9869-7962-4DE7A4192D2D}"/>
              </a:ext>
            </a:extLst>
          </p:cNvPr>
          <p:cNvSpPr txBox="1"/>
          <p:nvPr/>
        </p:nvSpPr>
        <p:spPr>
          <a:xfrm>
            <a:off x="769372" y="2772744"/>
            <a:ext cx="831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We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introduce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external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networks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called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hypernetworks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HGNN</a:t>
            </a:r>
            <a:r>
              <a:rPr lang="zh-CN" altLang="en-US" sz="2200" dirty="0">
                <a:latin typeface="Helvetica" pitchFamily="2" charset="0"/>
              </a:rPr>
              <a:t> </a:t>
            </a:r>
            <a:endParaRPr lang="en-US" altLang="zh-CN" sz="22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32040-58DB-9C26-AECD-D8B6B3D98A82}"/>
                  </a:ext>
                </a:extLst>
              </p:cNvPr>
              <p:cNvSpPr txBox="1"/>
              <p:nvPr/>
            </p:nvSpPr>
            <p:spPr>
              <a:xfrm>
                <a:off x="1298295" y="3722412"/>
                <a:ext cx="7274437" cy="1565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lnSpc>
                    <a:spcPct val="150000"/>
                  </a:lnSpc>
                  <a:buClr>
                    <a:srgbClr val="0F4F98"/>
                  </a:buClr>
                  <a:buSzPct val="130000"/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Helvetica" pitchFamily="2" charset="0"/>
                  </a:rPr>
                  <a:t>Input: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input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relation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embedding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zh-CN" sz="2200" dirty="0">
                  <a:latin typeface="Helvetica" pitchFamily="2" charset="0"/>
                </a:endParaRPr>
              </a:p>
              <a:p>
                <a:pPr marL="400050" indent="-400050">
                  <a:lnSpc>
                    <a:spcPct val="150000"/>
                  </a:lnSpc>
                  <a:buClr>
                    <a:srgbClr val="0F4F98"/>
                  </a:buClr>
                  <a:buSzPct val="130000"/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Helvetica" pitchFamily="2" charset="0"/>
                  </a:rPr>
                  <a:t>Function: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arbitrary reasonable mapping function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altLang="zh-CN" sz="2200" dirty="0">
                  <a:latin typeface="Helvetica" pitchFamily="2" charset="0"/>
                </a:endParaRPr>
              </a:p>
              <a:p>
                <a:pPr marL="400050" indent="-400050">
                  <a:lnSpc>
                    <a:spcPct val="150000"/>
                  </a:lnSpc>
                  <a:buClr>
                    <a:srgbClr val="0F4F98"/>
                  </a:buClr>
                  <a:buSzPct val="130000"/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Helvetica" pitchFamily="2" charset="0"/>
                  </a:rPr>
                  <a:t>Output: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type-related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parameters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zh-CN" sz="2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32040-58DB-9C26-AECD-D8B6B3D98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95" y="3722412"/>
                <a:ext cx="7274437" cy="1565044"/>
              </a:xfrm>
              <a:prstGeom prst="rect">
                <a:avLst/>
              </a:prstGeom>
              <a:blipFill>
                <a:blip r:embed="rId2"/>
                <a:stretch>
                  <a:fillRect l="-1571" t="-806"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648A99-ADC5-C3D4-5B14-4F5F561B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08" y="3223394"/>
            <a:ext cx="2189723" cy="615412"/>
          </a:xfrm>
          <a:prstGeom prst="rect">
            <a:avLst/>
          </a:prstGeom>
        </p:spPr>
      </p:pic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8100A2F5-BA01-E7B7-27BB-F9261FA72419}"/>
              </a:ext>
            </a:extLst>
          </p:cNvPr>
          <p:cNvSpPr/>
          <p:nvPr/>
        </p:nvSpPr>
        <p:spPr>
          <a:xfrm>
            <a:off x="973395" y="993058"/>
            <a:ext cx="1395669" cy="353962"/>
          </a:xfrm>
          <a:prstGeom prst="round2SameRect">
            <a:avLst/>
          </a:prstGeom>
          <a:solidFill>
            <a:srgbClr val="008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Problem</a:t>
            </a:r>
            <a:endParaRPr lang="en-CN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C6219-C4BB-773A-2F9D-0161C6E81D9C}"/>
              </a:ext>
            </a:extLst>
          </p:cNvPr>
          <p:cNvSpPr txBox="1"/>
          <p:nvPr/>
        </p:nvSpPr>
        <p:spPr>
          <a:xfrm>
            <a:off x="769372" y="5510982"/>
            <a:ext cx="669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We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follow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the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general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Message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Passing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Framework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47873-E155-6C22-AB68-5DF516E57D1E}"/>
              </a:ext>
            </a:extLst>
          </p:cNvPr>
          <p:cNvSpPr txBox="1"/>
          <p:nvPr/>
        </p:nvSpPr>
        <p:spPr>
          <a:xfrm>
            <a:off x="7409042" y="5197017"/>
            <a:ext cx="3340979" cy="1058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3050" indent="-273050">
              <a:lnSpc>
                <a:spcPct val="150000"/>
              </a:lnSpc>
              <a:buClr>
                <a:srgbClr val="0072A5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Message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Construction</a:t>
            </a:r>
          </a:p>
          <a:p>
            <a:pPr marL="273050" indent="-273050">
              <a:lnSpc>
                <a:spcPct val="150000"/>
              </a:lnSpc>
              <a:buClr>
                <a:srgbClr val="0072A5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Message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Aggregation</a:t>
            </a:r>
            <a:endParaRPr lang="en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18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67CE-5C62-E9BC-008B-026EE2FB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45" y="136525"/>
            <a:ext cx="10960510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Hypernetworks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C61E-D280-C37A-DE6D-3CD650FBB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527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adjacent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r,</a:t>
            </a:r>
            <a:r>
              <a:rPr lang="zh-CN" altLang="en-US" dirty="0"/>
              <a:t> </a:t>
            </a:r>
            <a:r>
              <a:rPr lang="en-US" altLang="zh-CN" dirty="0"/>
              <a:t>o)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3966D-914C-2BE5-4976-64DD040E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7</a:t>
            </a:fld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D9F30-C720-87A1-2AEC-06C8E108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7257"/>
            <a:ext cx="4289883" cy="1629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ECC82-8BCC-5AA6-7E4C-B7FC5A2F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29" y="1931017"/>
            <a:ext cx="3874251" cy="30386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849CF1C-46D6-5529-43E6-4B4C4A8C0B5C}"/>
              </a:ext>
            </a:extLst>
          </p:cNvPr>
          <p:cNvSpPr/>
          <p:nvPr/>
        </p:nvSpPr>
        <p:spPr>
          <a:xfrm>
            <a:off x="5039593" y="3235410"/>
            <a:ext cx="2656460" cy="813970"/>
          </a:xfrm>
          <a:prstGeom prst="rightArrow">
            <a:avLst/>
          </a:prstGeom>
          <a:noFill/>
          <a:ln w="19050">
            <a:solidFill>
              <a:srgbClr val="FFA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ECE3A-1874-9E48-5828-72EE7283E21A}"/>
              </a:ext>
            </a:extLst>
          </p:cNvPr>
          <p:cNvSpPr txBox="1"/>
          <p:nvPr/>
        </p:nvSpPr>
        <p:spPr>
          <a:xfrm>
            <a:off x="5039593" y="344234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A62B"/>
                </a:solidFill>
                <a:latin typeface="Helvetica" pitchFamily="2" charset="0"/>
              </a:rPr>
              <a:t>Using</a:t>
            </a:r>
            <a:r>
              <a:rPr lang="zh-CN" altLang="en-US" sz="2000" dirty="0">
                <a:solidFill>
                  <a:srgbClr val="FFA62B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A62B"/>
                </a:solidFill>
                <a:latin typeface="Helvetica" pitchFamily="2" charset="0"/>
              </a:rPr>
              <a:t>hypernetworks</a:t>
            </a:r>
            <a:endParaRPr lang="en-CN" sz="2000" dirty="0">
              <a:solidFill>
                <a:srgbClr val="FFA62B"/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1FC3-87F7-B46F-5E03-B03DCB299A2B}"/>
              </a:ext>
            </a:extLst>
          </p:cNvPr>
          <p:cNvSpPr txBox="1"/>
          <p:nvPr/>
        </p:nvSpPr>
        <p:spPr>
          <a:xfrm>
            <a:off x="865240" y="3932903"/>
            <a:ext cx="42898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Similar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ConvR,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but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with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additional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relation-specific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weight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matrix</a:t>
            </a:r>
            <a:endParaRPr lang="en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8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E118-15AF-CC84-FCCC-C8D55F48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136525"/>
            <a:ext cx="10835147" cy="767760"/>
          </a:xfrm>
        </p:spPr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Using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Hypernetworks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for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Message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Aggregation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189CD-E147-4387-09F3-2E14791E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5961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759E5-E7C1-C0AE-BDE2-FB36AEB3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8</a:t>
            </a:fld>
            <a:endParaRPr lang="en-C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B5A67E-B75D-2849-5297-89A359210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135" y="2738394"/>
            <a:ext cx="7772400" cy="40649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4723C0-BA46-2B34-28B7-813761F6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7589" y="2249552"/>
            <a:ext cx="6495981" cy="36857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D188450-ABB9-4FBF-321B-4781754BE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7265" y="1303137"/>
            <a:ext cx="5231031" cy="22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EF65-8B91-B43D-366C-B5EDEFC9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Strategy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BD443-4879-BA92-1E42-B310DEFE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9107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training strategies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trade-off between GPU memory footprints and learning time: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7E7CA-082F-5100-C279-B5312815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9</a:t>
            </a:fld>
            <a:endParaRPr lang="en-CN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22E75544-E20C-C0AB-DDDF-28D8CE438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3632" y="2005011"/>
            <a:ext cx="1576572" cy="43513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1A6229-E896-6F7F-BC73-C81FE267C0E8}"/>
              </a:ext>
            </a:extLst>
          </p:cNvPr>
          <p:cNvSpPr txBox="1"/>
          <p:nvPr/>
        </p:nvSpPr>
        <p:spPr>
          <a:xfrm>
            <a:off x="832479" y="3965236"/>
            <a:ext cx="3151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S</a:t>
            </a:r>
            <a:r>
              <a:rPr lang="en-US" sz="2200" dirty="0">
                <a:latin typeface="Helvetica" pitchFamily="2" charset="0"/>
              </a:rPr>
              <a:t>ingle-relational graphs</a:t>
            </a:r>
            <a:endParaRPr lang="en-CN" sz="2200" dirty="0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797043-DCA1-D183-BDC9-420671EE293A}"/>
              </a:ext>
            </a:extLst>
          </p:cNvPr>
          <p:cNvSpPr txBox="1"/>
          <p:nvPr/>
        </p:nvSpPr>
        <p:spPr>
          <a:xfrm>
            <a:off x="5889522" y="2241756"/>
            <a:ext cx="53463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2A5"/>
                </a:solidFill>
                <a:latin typeface="Helvetica" pitchFamily="2" charset="0"/>
              </a:rPr>
              <a:t>Parallel:</a:t>
            </a:r>
          </a:p>
          <a:p>
            <a:pPr marL="457200" indent="-457200">
              <a:buClr>
                <a:srgbClr val="008FC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Higher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memory consumption </a:t>
            </a:r>
          </a:p>
          <a:p>
            <a:pPr marL="457200" indent="-457200">
              <a:buClr>
                <a:srgbClr val="008FC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Less training time</a:t>
            </a:r>
            <a:r>
              <a:rPr lang="zh-CN" altLang="en-US" sz="2800" dirty="0">
                <a:latin typeface="Helvetica" pitchFamily="2" charset="0"/>
              </a:rPr>
              <a:t> </a:t>
            </a:r>
            <a:endParaRPr lang="en-CN" sz="2800" dirty="0">
              <a:latin typeface="Helvetica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1787F-9216-D175-5216-DF24614323B0}"/>
              </a:ext>
            </a:extLst>
          </p:cNvPr>
          <p:cNvSpPr txBox="1"/>
          <p:nvPr/>
        </p:nvSpPr>
        <p:spPr>
          <a:xfrm>
            <a:off x="5889522" y="4100729"/>
            <a:ext cx="52661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2A5"/>
                </a:solidFill>
                <a:latin typeface="Helvetica" pitchFamily="2" charset="0"/>
              </a:rPr>
              <a:t>Iterative</a:t>
            </a:r>
            <a:r>
              <a:rPr lang="en-US" altLang="zh-CN" sz="2800" b="1" dirty="0">
                <a:latin typeface="Helvetica" pitchFamily="2" charset="0"/>
              </a:rPr>
              <a:t>:</a:t>
            </a:r>
          </a:p>
          <a:p>
            <a:pPr marL="457200" indent="-457200">
              <a:buClr>
                <a:srgbClr val="0072A5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Lower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memory consumption </a:t>
            </a:r>
          </a:p>
          <a:p>
            <a:pPr marL="457200" indent="-457200">
              <a:buClr>
                <a:srgbClr val="0072A5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Longer training time</a:t>
            </a:r>
            <a:r>
              <a:rPr lang="zh-CN" altLang="en-US" sz="2800" dirty="0">
                <a:latin typeface="Helvetica" pitchFamily="2" charset="0"/>
              </a:rPr>
              <a:t> </a:t>
            </a:r>
            <a:endParaRPr lang="en-CN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1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845</Words>
  <Application>Microsoft Office PowerPoint</Application>
  <PresentationFormat>宽屏</PresentationFormat>
  <Paragraphs>140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Office Theme</vt:lpstr>
      <vt:lpstr>Heterogeneous Graph Neural Network with Hypernetworks for  Knowledge Graph Embedding</vt:lpstr>
      <vt:lpstr>Introduction</vt:lpstr>
      <vt:lpstr>Existing KGE models</vt:lpstr>
      <vt:lpstr>Existing GNN-KGE models</vt:lpstr>
      <vt:lpstr>A challenge in designing HGNN for KG</vt:lpstr>
      <vt:lpstr>Our Approach</vt:lpstr>
      <vt:lpstr>Using Hypernetworks for Message Construction</vt:lpstr>
      <vt:lpstr>Using Hypernetworks for Message Aggregation</vt:lpstr>
      <vt:lpstr>Training Strategy</vt:lpstr>
      <vt:lpstr>Experimental Results</vt:lpstr>
      <vt:lpstr>Link Predictions Results by Relation Category</vt:lpstr>
      <vt:lpstr>Ablation Study</vt:lpstr>
      <vt:lpstr>Effect of Relational Convolution</vt:lpstr>
      <vt:lpstr>Effect of Hypernetworks</vt:lpstr>
      <vt:lpstr>Effect of Hypernetworks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xiyang</dc:creator>
  <cp:lastModifiedBy>瀛 煜</cp:lastModifiedBy>
  <cp:revision>584</cp:revision>
  <dcterms:created xsi:type="dcterms:W3CDTF">2022-10-10T13:10:00Z</dcterms:created>
  <dcterms:modified xsi:type="dcterms:W3CDTF">2024-04-22T14:32:14Z</dcterms:modified>
</cp:coreProperties>
</file>